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8404800" cy="42062400"/>
  <p:notesSz cx="6858000" cy="9144000"/>
  <p:defaultTextStyle>
    <a:defPPr>
      <a:defRPr lang="en-US"/>
    </a:defPPr>
    <a:lvl1pPr marL="0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1pPr>
    <a:lvl2pPr marL="2299030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2pPr>
    <a:lvl3pPr marL="4598060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3pPr>
    <a:lvl4pPr marL="6897090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4pPr>
    <a:lvl5pPr marL="9196121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5pPr>
    <a:lvl6pPr marL="11495152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6pPr>
    <a:lvl7pPr marL="13794182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7pPr>
    <a:lvl8pPr marL="16093212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8pPr>
    <a:lvl9pPr marL="18392242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000"/>
    <a:srgbClr val="AC0000"/>
    <a:srgbClr val="BA0000"/>
    <a:srgbClr val="FFF08F"/>
    <a:srgbClr val="FFF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688" y="2696"/>
      </p:cViewPr>
      <p:guideLst>
        <p:guide orient="horz" pos="13248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3066611"/>
            <a:ext cx="32644080" cy="9016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3835360"/>
            <a:ext cx="26883360" cy="10749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9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9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9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96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9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9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392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806562" y="8986950"/>
            <a:ext cx="32837436" cy="1914033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94248" y="8986950"/>
            <a:ext cx="97872234" cy="1914033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4" y="27028989"/>
            <a:ext cx="32644080" cy="8354060"/>
          </a:xfrm>
        </p:spPr>
        <p:txBody>
          <a:bodyPr anchor="t"/>
          <a:lstStyle>
            <a:lvl1pPr algn="l">
              <a:defRPr sz="20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4" y="17827843"/>
            <a:ext cx="32644080" cy="9201147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9903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59806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9709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19612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49515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79418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609321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3922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4248" y="52344321"/>
            <a:ext cx="65354835" cy="148046019"/>
          </a:xfr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89163" y="52344321"/>
            <a:ext cx="65354835" cy="148046019"/>
          </a:xfr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684446"/>
            <a:ext cx="34564320" cy="7010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9415359"/>
            <a:ext cx="16968789" cy="3923874"/>
          </a:xfrm>
        </p:spPr>
        <p:txBody>
          <a:bodyPr anchor="b"/>
          <a:lstStyle>
            <a:lvl1pPr marL="0" indent="0">
              <a:buNone/>
              <a:defRPr sz="12100" b="1"/>
            </a:lvl1pPr>
            <a:lvl2pPr marL="2299030" indent="0">
              <a:buNone/>
              <a:defRPr sz="10000" b="1"/>
            </a:lvl2pPr>
            <a:lvl3pPr marL="4598060" indent="0">
              <a:buNone/>
              <a:defRPr sz="9000" b="1"/>
            </a:lvl3pPr>
            <a:lvl4pPr marL="6897090" indent="0">
              <a:buNone/>
              <a:defRPr sz="8000" b="1"/>
            </a:lvl4pPr>
            <a:lvl5pPr marL="9196121" indent="0">
              <a:buNone/>
              <a:defRPr sz="8000" b="1"/>
            </a:lvl5pPr>
            <a:lvl6pPr marL="11495152" indent="0">
              <a:buNone/>
              <a:defRPr sz="8000" b="1"/>
            </a:lvl6pPr>
            <a:lvl7pPr marL="13794182" indent="0">
              <a:buNone/>
              <a:defRPr sz="8000" b="1"/>
            </a:lvl7pPr>
            <a:lvl8pPr marL="16093212" indent="0">
              <a:buNone/>
              <a:defRPr sz="8000" b="1"/>
            </a:lvl8pPr>
            <a:lvl9pPr marL="18392242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3339233"/>
            <a:ext cx="16968789" cy="24234566"/>
          </a:xfrm>
        </p:spPr>
        <p:txBody>
          <a:bodyPr/>
          <a:lstStyle>
            <a:lvl1pPr>
              <a:defRPr sz="121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8" y="9415359"/>
            <a:ext cx="16975455" cy="3923874"/>
          </a:xfrm>
        </p:spPr>
        <p:txBody>
          <a:bodyPr anchor="b"/>
          <a:lstStyle>
            <a:lvl1pPr marL="0" indent="0">
              <a:buNone/>
              <a:defRPr sz="12100" b="1"/>
            </a:lvl1pPr>
            <a:lvl2pPr marL="2299030" indent="0">
              <a:buNone/>
              <a:defRPr sz="10000" b="1"/>
            </a:lvl2pPr>
            <a:lvl3pPr marL="4598060" indent="0">
              <a:buNone/>
              <a:defRPr sz="9000" b="1"/>
            </a:lvl3pPr>
            <a:lvl4pPr marL="6897090" indent="0">
              <a:buNone/>
              <a:defRPr sz="8000" b="1"/>
            </a:lvl4pPr>
            <a:lvl5pPr marL="9196121" indent="0">
              <a:buNone/>
              <a:defRPr sz="8000" b="1"/>
            </a:lvl5pPr>
            <a:lvl6pPr marL="11495152" indent="0">
              <a:buNone/>
              <a:defRPr sz="8000" b="1"/>
            </a:lvl6pPr>
            <a:lvl7pPr marL="13794182" indent="0">
              <a:buNone/>
              <a:defRPr sz="8000" b="1"/>
            </a:lvl7pPr>
            <a:lvl8pPr marL="16093212" indent="0">
              <a:buNone/>
              <a:defRPr sz="8000" b="1"/>
            </a:lvl8pPr>
            <a:lvl9pPr marL="18392242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8" y="13339233"/>
            <a:ext cx="16975455" cy="24234566"/>
          </a:xfrm>
        </p:spPr>
        <p:txBody>
          <a:bodyPr/>
          <a:lstStyle>
            <a:lvl1pPr>
              <a:defRPr sz="121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3" y="1674707"/>
            <a:ext cx="12634914" cy="7127240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674710"/>
            <a:ext cx="21469350" cy="35899093"/>
          </a:xfrm>
        </p:spPr>
        <p:txBody>
          <a:bodyPr/>
          <a:lstStyle>
            <a:lvl1pPr>
              <a:defRPr sz="16100"/>
            </a:lvl1pPr>
            <a:lvl2pPr>
              <a:defRPr sz="14100"/>
            </a:lvl2pPr>
            <a:lvl3pPr>
              <a:defRPr sz="121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3" y="8801950"/>
            <a:ext cx="12634914" cy="28771853"/>
          </a:xfrm>
        </p:spPr>
        <p:txBody>
          <a:bodyPr/>
          <a:lstStyle>
            <a:lvl1pPr marL="0" indent="0">
              <a:buNone/>
              <a:defRPr sz="7000"/>
            </a:lvl1pPr>
            <a:lvl2pPr marL="2299030" indent="0">
              <a:buNone/>
              <a:defRPr sz="6000"/>
            </a:lvl2pPr>
            <a:lvl3pPr marL="4598060" indent="0">
              <a:buNone/>
              <a:defRPr sz="5100"/>
            </a:lvl3pPr>
            <a:lvl4pPr marL="6897090" indent="0">
              <a:buNone/>
              <a:defRPr sz="4500"/>
            </a:lvl4pPr>
            <a:lvl5pPr marL="9196121" indent="0">
              <a:buNone/>
              <a:defRPr sz="4500"/>
            </a:lvl5pPr>
            <a:lvl6pPr marL="11495152" indent="0">
              <a:buNone/>
              <a:defRPr sz="4500"/>
            </a:lvl6pPr>
            <a:lvl7pPr marL="13794182" indent="0">
              <a:buNone/>
              <a:defRPr sz="4500"/>
            </a:lvl7pPr>
            <a:lvl8pPr marL="16093212" indent="0">
              <a:buNone/>
              <a:defRPr sz="4500"/>
            </a:lvl8pPr>
            <a:lvl9pPr marL="1839224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09" y="29443681"/>
            <a:ext cx="23042880" cy="3475993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09" y="3758353"/>
            <a:ext cx="23042880" cy="25237440"/>
          </a:xfrm>
        </p:spPr>
        <p:txBody>
          <a:bodyPr/>
          <a:lstStyle>
            <a:lvl1pPr marL="0" indent="0">
              <a:buNone/>
              <a:defRPr sz="16100"/>
            </a:lvl1pPr>
            <a:lvl2pPr marL="2299030" indent="0">
              <a:buNone/>
              <a:defRPr sz="14100"/>
            </a:lvl2pPr>
            <a:lvl3pPr marL="4598060" indent="0">
              <a:buNone/>
              <a:defRPr sz="12100"/>
            </a:lvl3pPr>
            <a:lvl4pPr marL="6897090" indent="0">
              <a:buNone/>
              <a:defRPr sz="10000"/>
            </a:lvl4pPr>
            <a:lvl5pPr marL="9196121" indent="0">
              <a:buNone/>
              <a:defRPr sz="10000"/>
            </a:lvl5pPr>
            <a:lvl6pPr marL="11495152" indent="0">
              <a:buNone/>
              <a:defRPr sz="10000"/>
            </a:lvl6pPr>
            <a:lvl7pPr marL="13794182" indent="0">
              <a:buNone/>
              <a:defRPr sz="10000"/>
            </a:lvl7pPr>
            <a:lvl8pPr marL="16093212" indent="0">
              <a:buNone/>
              <a:defRPr sz="10000"/>
            </a:lvl8pPr>
            <a:lvl9pPr marL="18392242" indent="0">
              <a:buNone/>
              <a:defRPr sz="10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09" y="32919674"/>
            <a:ext cx="23042880" cy="4936487"/>
          </a:xfrm>
        </p:spPr>
        <p:txBody>
          <a:bodyPr/>
          <a:lstStyle>
            <a:lvl1pPr marL="0" indent="0">
              <a:buNone/>
              <a:defRPr sz="7000"/>
            </a:lvl1pPr>
            <a:lvl2pPr marL="2299030" indent="0">
              <a:buNone/>
              <a:defRPr sz="6000"/>
            </a:lvl2pPr>
            <a:lvl3pPr marL="4598060" indent="0">
              <a:buNone/>
              <a:defRPr sz="5100"/>
            </a:lvl3pPr>
            <a:lvl4pPr marL="6897090" indent="0">
              <a:buNone/>
              <a:defRPr sz="4500"/>
            </a:lvl4pPr>
            <a:lvl5pPr marL="9196121" indent="0">
              <a:buNone/>
              <a:defRPr sz="4500"/>
            </a:lvl5pPr>
            <a:lvl6pPr marL="11495152" indent="0">
              <a:buNone/>
              <a:defRPr sz="4500"/>
            </a:lvl6pPr>
            <a:lvl7pPr marL="13794182" indent="0">
              <a:buNone/>
              <a:defRPr sz="4500"/>
            </a:lvl7pPr>
            <a:lvl8pPr marL="16093212" indent="0">
              <a:buNone/>
              <a:defRPr sz="4500"/>
            </a:lvl8pPr>
            <a:lvl9pPr marL="1839224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684446"/>
            <a:ext cx="34564320" cy="7010400"/>
          </a:xfrm>
          <a:prstGeom prst="rect">
            <a:avLst/>
          </a:prstGeom>
        </p:spPr>
        <p:txBody>
          <a:bodyPr vert="horz" lIns="459806" tIns="229903" rIns="459806" bIns="2299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9814564"/>
            <a:ext cx="34564320" cy="27759239"/>
          </a:xfrm>
          <a:prstGeom prst="rect">
            <a:avLst/>
          </a:prstGeom>
        </p:spPr>
        <p:txBody>
          <a:bodyPr vert="horz" lIns="459806" tIns="229903" rIns="459806" bIns="2299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8985617"/>
            <a:ext cx="8961120" cy="2239433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41FCB-713B-1A4F-B2CE-10E4BDB5D282}" type="datetimeFigureOut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8985617"/>
            <a:ext cx="12161520" cy="2239433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8985617"/>
            <a:ext cx="8961120" cy="2239433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99030" rtl="0" eaLnBrk="1" latinLnBrk="0" hangingPunct="1">
        <a:spcBef>
          <a:spcPct val="0"/>
        </a:spcBef>
        <a:buNone/>
        <a:defRPr sz="2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4273" indent="-1724273" algn="l" defTabSz="2299030" rtl="0" eaLnBrk="1" latinLnBrk="0" hangingPunct="1">
        <a:spcBef>
          <a:spcPct val="20000"/>
        </a:spcBef>
        <a:buFont typeface="Arial"/>
        <a:buChar char="•"/>
        <a:defRPr sz="16100" kern="1200">
          <a:solidFill>
            <a:schemeClr val="tx1"/>
          </a:solidFill>
          <a:latin typeface="+mn-lt"/>
          <a:ea typeface="+mn-ea"/>
          <a:cs typeface="+mn-cs"/>
        </a:defRPr>
      </a:lvl1pPr>
      <a:lvl2pPr marL="3735924" indent="-1436894" algn="l" defTabSz="2299030" rtl="0" eaLnBrk="1" latinLnBrk="0" hangingPunct="1">
        <a:spcBef>
          <a:spcPct val="20000"/>
        </a:spcBef>
        <a:buFont typeface="Arial"/>
        <a:buChar char="–"/>
        <a:defRPr sz="14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7575" indent="-1149515" algn="l" defTabSz="2299030" rtl="0" eaLnBrk="1" latinLnBrk="0" hangingPunct="1">
        <a:spcBef>
          <a:spcPct val="20000"/>
        </a:spcBef>
        <a:buFont typeface="Arial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6606" indent="-1149515" algn="l" defTabSz="2299030" rtl="0" eaLnBrk="1" latinLnBrk="0" hangingPunct="1">
        <a:spcBef>
          <a:spcPct val="20000"/>
        </a:spcBef>
        <a:buFont typeface="Arial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345637" indent="-1149515" algn="l" defTabSz="2299030" rtl="0" eaLnBrk="1" latinLnBrk="0" hangingPunct="1">
        <a:spcBef>
          <a:spcPct val="20000"/>
        </a:spcBef>
        <a:buFont typeface="Arial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644667" indent="-1149515" algn="l" defTabSz="22990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943697" indent="-1149515" algn="l" defTabSz="22990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242727" indent="-1149515" algn="l" defTabSz="22990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541758" indent="-1149515" algn="l" defTabSz="22990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299030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598060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897090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96121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152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794182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93212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8392242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939"/>
            <a:ext cx="38404800" cy="5466462"/>
          </a:xfrm>
          <a:prstGeom prst="rect">
            <a:avLst/>
          </a:prstGeom>
          <a:solidFill>
            <a:srgbClr val="A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 sz="27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566" y="180587"/>
            <a:ext cx="37253779" cy="2566382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10B"/>
                </a:solidFill>
                <a:latin typeface="Arial"/>
                <a:cs typeface="Arial"/>
              </a:rPr>
              <a:t>INTERNET COACHES FOR PROBLEM SOLVING IN INTRODUCTORY PHYSICS: Experimental </a:t>
            </a:r>
            <a:r>
              <a:rPr lang="en-US" sz="8000" b="1" dirty="0" smtClean="0">
                <a:solidFill>
                  <a:srgbClr val="FFF10B"/>
                </a:solidFill>
                <a:latin typeface="Arial"/>
                <a:cs typeface="Arial"/>
              </a:rPr>
              <a:t>Design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72" y="2743985"/>
            <a:ext cx="37674884" cy="2566382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10B"/>
                </a:solidFill>
                <a:latin typeface="Arial"/>
                <a:cs typeface="Arial"/>
              </a:rPr>
              <a:t>Leon Hsu</a:t>
            </a:r>
            <a:r>
              <a:rPr lang="en-US" sz="4000" b="1" baseline="30000" dirty="0">
                <a:solidFill>
                  <a:srgbClr val="FFF10B"/>
                </a:solidFill>
                <a:latin typeface="Arial"/>
                <a:cs typeface="Arial"/>
              </a:rPr>
              <a:t> 1</a:t>
            </a:r>
            <a:r>
              <a:rPr lang="en-US" sz="4000" b="1" dirty="0">
                <a:solidFill>
                  <a:srgbClr val="FFF10B"/>
                </a:solidFill>
                <a:latin typeface="Arial"/>
                <a:cs typeface="Arial"/>
              </a:rPr>
              <a:t>, Qing Xu</a:t>
            </a:r>
            <a:r>
              <a:rPr lang="en-US" sz="4000" b="1" baseline="30000" dirty="0">
                <a:solidFill>
                  <a:srgbClr val="FFF10B"/>
                </a:solidFill>
                <a:latin typeface="Arial"/>
                <a:cs typeface="Arial"/>
              </a:rPr>
              <a:t>2</a:t>
            </a:r>
            <a:r>
              <a:rPr lang="en-US" sz="4000" b="1" dirty="0">
                <a:solidFill>
                  <a:srgbClr val="FFF10B"/>
                </a:solidFill>
                <a:latin typeface="Arial"/>
                <a:cs typeface="Arial"/>
              </a:rPr>
              <a:t>, Ken Hel</a:t>
            </a:r>
            <a:r>
              <a:rPr lang="en-US" altLang="zh-CN" sz="4000" b="1" dirty="0">
                <a:solidFill>
                  <a:srgbClr val="FFF10B"/>
                </a:solidFill>
                <a:latin typeface="Arial"/>
                <a:cs typeface="Arial"/>
              </a:rPr>
              <a:t>ler</a:t>
            </a:r>
            <a:r>
              <a:rPr lang="en-US" sz="4000" b="1" baseline="30000" dirty="0">
                <a:solidFill>
                  <a:srgbClr val="FFF10B"/>
                </a:solidFill>
                <a:latin typeface="Arial"/>
                <a:cs typeface="Arial"/>
              </a:rPr>
              <a:t> 2, </a:t>
            </a:r>
            <a:r>
              <a:rPr lang="en-US" sz="4000" b="1" dirty="0">
                <a:solidFill>
                  <a:srgbClr val="FFF10B"/>
                </a:solidFill>
                <a:latin typeface="Arial"/>
                <a:cs typeface="Arial"/>
              </a:rPr>
              <a:t>Bijaya Aryal</a:t>
            </a:r>
            <a:r>
              <a:rPr lang="en-US" sz="4000" b="1" baseline="30000" dirty="0">
                <a:solidFill>
                  <a:srgbClr val="FFF10B"/>
                </a:solidFill>
                <a:latin typeface="Arial"/>
                <a:cs typeface="Arial"/>
              </a:rPr>
              <a:t>3</a:t>
            </a:r>
            <a:r>
              <a:rPr lang="en-US" altLang="zh-CN" sz="4000" b="1" dirty="0">
                <a:solidFill>
                  <a:srgbClr val="FFF10B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FFF10B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F10B"/>
                </a:solidFill>
                <a:latin typeface="Arial"/>
                <a:cs typeface="Arial"/>
              </a:rPr>
              <a:t>1. Department of Postsecondary Teaching and Learning, University of Minnesota–Twin Cities</a:t>
            </a:r>
          </a:p>
          <a:p>
            <a:pPr algn="ctr"/>
            <a:r>
              <a:rPr lang="en-US" sz="4000" b="1" dirty="0">
                <a:solidFill>
                  <a:srgbClr val="FFF10B"/>
                </a:solidFill>
                <a:latin typeface="Arial"/>
                <a:cs typeface="Arial"/>
              </a:rPr>
              <a:t>2. School of Physics and Astronomy, University of Minnesota–Twin Cities</a:t>
            </a:r>
          </a:p>
          <a:p>
            <a:pPr algn="ctr"/>
            <a:r>
              <a:rPr lang="en-US" sz="4000" b="1" dirty="0">
                <a:solidFill>
                  <a:srgbClr val="FFF10B"/>
                </a:solidFill>
                <a:latin typeface="Arial"/>
                <a:cs typeface="Arial"/>
              </a:rPr>
              <a:t>3. Center for Learning Innovation, University of Minnesota–</a:t>
            </a:r>
            <a:r>
              <a:rPr lang="en-US" sz="4000" b="1" dirty="0" smtClean="0">
                <a:solidFill>
                  <a:srgbClr val="FFF10B"/>
                </a:solidFill>
                <a:latin typeface="Arial"/>
                <a:cs typeface="Arial"/>
              </a:rPr>
              <a:t>Rochester</a:t>
            </a:r>
            <a:endParaRPr lang="en-US" sz="4000" b="1" dirty="0">
              <a:solidFill>
                <a:srgbClr val="FFF10B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5556" y="140021"/>
            <a:ext cx="2442411" cy="2541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702" y="5772540"/>
            <a:ext cx="38404800" cy="1039029"/>
          </a:xfrm>
          <a:prstGeom prst="rect">
            <a:avLst/>
          </a:prstGeom>
          <a:solidFill>
            <a:srgbClr val="A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sz="6000" dirty="0" smtClean="0">
                <a:solidFill>
                  <a:srgbClr val="FFF10B"/>
                </a:solidFill>
                <a:latin typeface="Arial"/>
                <a:cs typeface="Arial"/>
              </a:rPr>
              <a:t>Goal and design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9290" y="7059323"/>
            <a:ext cx="1776303" cy="781278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n-US" sz="4400" b="1" dirty="0" smtClean="0">
                <a:latin typeface="Arial"/>
                <a:cs typeface="Arial"/>
              </a:rPr>
              <a:t>Goals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562" y="8062797"/>
            <a:ext cx="11845632" cy="5090150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•  Test the usability and utility of computer programs 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designed to provide students with individualized 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coaching while solving problems.</a:t>
            </a:r>
          </a:p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•  Coaching programs are designed within the 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framework of a cognitive apprenticeship and provide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scaffolding in conjunction with the processes of </a:t>
            </a:r>
          </a:p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 </a:t>
            </a:r>
            <a:r>
              <a:rPr lang="en-US" sz="3600" u="sng" dirty="0" smtClean="0">
                <a:solidFill>
                  <a:srgbClr val="141413"/>
                </a:solidFill>
                <a:latin typeface="Arial"/>
                <a:cs typeface="Arial"/>
              </a:rPr>
              <a:t>modeling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, </a:t>
            </a:r>
            <a:r>
              <a:rPr lang="en-US" sz="3600" u="sng" dirty="0" smtClean="0">
                <a:solidFill>
                  <a:srgbClr val="141413"/>
                </a:solidFill>
                <a:latin typeface="Arial"/>
                <a:cs typeface="Arial"/>
              </a:rPr>
              <a:t>coaching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, and </a:t>
            </a:r>
            <a:r>
              <a:rPr lang="en-US" sz="3600" u="sng" dirty="0" smtClean="0">
                <a:solidFill>
                  <a:srgbClr val="141413"/>
                </a:solidFill>
                <a:latin typeface="Arial"/>
                <a:cs typeface="Arial"/>
              </a:rPr>
              <a:t>fading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.</a:t>
            </a:r>
          </a:p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•  Coaching programs emphasize the process of 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decision-making in solving problems. </a:t>
            </a:r>
            <a:endParaRPr lang="en-US" sz="3600" dirty="0">
              <a:solidFill>
                <a:srgbClr val="141413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702" y="13738264"/>
            <a:ext cx="38404800" cy="1193323"/>
          </a:xfrm>
          <a:prstGeom prst="rect">
            <a:avLst/>
          </a:prstGeom>
          <a:solidFill>
            <a:srgbClr val="A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sz="6000" dirty="0" smtClean="0">
                <a:solidFill>
                  <a:srgbClr val="FFF10B"/>
                </a:solidFill>
                <a:latin typeface="Helvetica"/>
              </a:rPr>
              <a:t>Computer </a:t>
            </a:r>
            <a:r>
              <a:rPr lang="en-US" sz="6000" dirty="0">
                <a:solidFill>
                  <a:srgbClr val="FFF10B"/>
                </a:solidFill>
                <a:latin typeface="Helvetica"/>
              </a:rPr>
              <a:t>Coaches</a:t>
            </a:r>
            <a:endParaRPr lang="en-US" sz="6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275218" y="7059323"/>
            <a:ext cx="5790022" cy="781278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n-US" sz="4400" b="1" dirty="0" smtClean="0">
                <a:latin typeface="Arial"/>
                <a:cs typeface="Arial"/>
              </a:rPr>
              <a:t>Experimental Design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85116" y="7948366"/>
            <a:ext cx="12213572" cy="4536152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•  35 computer coaches were incorporated into </a:t>
            </a:r>
            <a:r>
              <a:rPr lang="en-US" sz="3600" smtClean="0">
                <a:solidFill>
                  <a:srgbClr val="141413"/>
                </a:solidFill>
                <a:latin typeface="Arial"/>
                <a:cs typeface="Arial"/>
              </a:rPr>
              <a:t>a </a:t>
            </a:r>
            <a:r>
              <a:rPr lang="en-US" sz="3600" smtClean="0">
                <a:solidFill>
                  <a:srgbClr val="141413"/>
                </a:solidFill>
                <a:latin typeface="Arial"/>
                <a:cs typeface="Arial"/>
              </a:rPr>
              <a:t>219-</a:t>
            </a:r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student section of a calculus-based introductory 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mechanics</a:t>
            </a:r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course</a:t>
            </a:r>
          </a:p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•  Students could complete their homework by working 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through the coaches or by entering a correct answer in 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WebAssign (within three tries).</a:t>
            </a:r>
          </a:p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•  Students usage of the coaches was tracked by recording </a:t>
            </a:r>
          </a:p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 their keystrokes while they worked through the coaches.</a:t>
            </a:r>
            <a:endParaRPr lang="en-US" sz="3600" dirty="0">
              <a:solidFill>
                <a:srgbClr val="141413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57849" y="25072673"/>
            <a:ext cx="38404800" cy="1134586"/>
          </a:xfrm>
          <a:prstGeom prst="rect">
            <a:avLst/>
          </a:prstGeom>
          <a:solidFill>
            <a:srgbClr val="A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sz="6000" dirty="0" smtClean="0">
                <a:solidFill>
                  <a:srgbClr val="FFF10B"/>
                </a:solidFill>
                <a:latin typeface="Helvetica"/>
              </a:rPr>
              <a:t>Usability Results</a:t>
            </a:r>
            <a:endParaRPr lang="en-US" sz="60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124" y="15149145"/>
            <a:ext cx="11172564" cy="79715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6723" y="15149145"/>
            <a:ext cx="11038161" cy="78657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66" y="15149145"/>
            <a:ext cx="11173416" cy="792733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130232" y="23292021"/>
            <a:ext cx="10232516" cy="1212165"/>
          </a:xfrm>
          <a:prstGeom prst="rect">
            <a:avLst/>
          </a:prstGeom>
        </p:spPr>
        <p:txBody>
          <a:bodyPr wrap="square" lIns="103163" tIns="51581" rIns="103163" bIns="51581">
            <a:spAutoFit/>
          </a:bodyPr>
          <a:lstStyle/>
          <a:p>
            <a:pPr algn="ctr"/>
            <a:r>
              <a:rPr lang="en-US" sz="3600" b="1" dirty="0">
                <a:solidFill>
                  <a:srgbClr val="141413"/>
                </a:solidFill>
                <a:latin typeface="Arial"/>
                <a:cs typeface="Arial"/>
              </a:rPr>
              <a:t>M</a:t>
            </a:r>
            <a:r>
              <a:rPr lang="en-US" sz="3600" b="1" dirty="0" smtClean="0">
                <a:solidFill>
                  <a:srgbClr val="141413"/>
                </a:solidFill>
                <a:latin typeface="Arial"/>
                <a:cs typeface="Arial"/>
              </a:rPr>
              <a:t>ode </a:t>
            </a:r>
            <a:r>
              <a:rPr lang="en-US" sz="3600" b="1" dirty="0">
                <a:solidFill>
                  <a:srgbClr val="141413"/>
                </a:solidFill>
                <a:latin typeface="Arial"/>
                <a:cs typeface="Arial"/>
              </a:rPr>
              <a:t>1 – </a:t>
            </a:r>
            <a:r>
              <a:rPr lang="en-US" sz="3600" b="1" dirty="0" smtClean="0">
                <a:solidFill>
                  <a:srgbClr val="141413"/>
                </a:solidFill>
                <a:latin typeface="Arial"/>
                <a:cs typeface="Arial"/>
              </a:rPr>
              <a:t>Guidance</a:t>
            </a:r>
            <a:endParaRPr lang="en-US" sz="3600" b="1" dirty="0">
              <a:solidFill>
                <a:srgbClr val="141413"/>
              </a:soli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C guides, </a:t>
            </a:r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S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decides, </a:t>
            </a:r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C assesses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587637" y="23277019"/>
            <a:ext cx="11315894" cy="1212165"/>
          </a:xfrm>
          <a:prstGeom prst="rect">
            <a:avLst/>
          </a:prstGeom>
        </p:spPr>
        <p:txBody>
          <a:bodyPr wrap="square" lIns="103163" tIns="51581" rIns="103163" bIns="51581">
            <a:spAutoFit/>
          </a:bodyPr>
          <a:lstStyle/>
          <a:p>
            <a:pPr algn="ctr"/>
            <a:r>
              <a:rPr lang="en-US" sz="3600" b="1" dirty="0">
                <a:solidFill>
                  <a:srgbClr val="141413"/>
                </a:solidFill>
                <a:latin typeface="Arial"/>
                <a:cs typeface="Arial"/>
              </a:rPr>
              <a:t>M</a:t>
            </a:r>
            <a:r>
              <a:rPr lang="en-US" sz="3600" b="1" dirty="0" smtClean="0">
                <a:solidFill>
                  <a:srgbClr val="141413"/>
                </a:solidFill>
                <a:latin typeface="Arial"/>
                <a:cs typeface="Arial"/>
              </a:rPr>
              <a:t>ode </a:t>
            </a:r>
            <a:r>
              <a:rPr lang="en-US" sz="3600" b="1" dirty="0">
                <a:solidFill>
                  <a:srgbClr val="141413"/>
                </a:solidFill>
                <a:latin typeface="Arial"/>
                <a:cs typeface="Arial"/>
              </a:rPr>
              <a:t>2 – </a:t>
            </a:r>
            <a:r>
              <a:rPr lang="en-US" sz="3600" b="1" dirty="0" smtClean="0">
                <a:solidFill>
                  <a:srgbClr val="141413"/>
                </a:solidFill>
                <a:latin typeface="Arial"/>
                <a:cs typeface="Arial"/>
              </a:rPr>
              <a:t>Debugging</a:t>
            </a:r>
            <a:endParaRPr lang="en-US" sz="3600" b="1" dirty="0">
              <a:solidFill>
                <a:srgbClr val="141413"/>
              </a:soli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C decides or asks help, </a:t>
            </a:r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S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assesses, C responds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636723" y="23059348"/>
            <a:ext cx="11167125" cy="1766163"/>
          </a:xfrm>
          <a:prstGeom prst="rect">
            <a:avLst/>
          </a:prstGeom>
        </p:spPr>
        <p:txBody>
          <a:bodyPr wrap="square" lIns="103163" tIns="51581" rIns="103163" bIns="51581">
            <a:spAutoFit/>
          </a:bodyPr>
          <a:lstStyle/>
          <a:p>
            <a:pPr algn="ctr"/>
            <a:r>
              <a:rPr lang="en-US" sz="3600" b="1" dirty="0">
                <a:solidFill>
                  <a:srgbClr val="141413"/>
                </a:solidFill>
                <a:latin typeface="Arial"/>
                <a:cs typeface="Arial"/>
              </a:rPr>
              <a:t>M</a:t>
            </a:r>
            <a:r>
              <a:rPr lang="en-US" sz="3600" b="1" dirty="0" smtClean="0">
                <a:solidFill>
                  <a:srgbClr val="141413"/>
                </a:solidFill>
                <a:latin typeface="Arial"/>
                <a:cs typeface="Arial"/>
              </a:rPr>
              <a:t>ode </a:t>
            </a:r>
            <a:r>
              <a:rPr lang="en-US" sz="3600" b="1" dirty="0">
                <a:solidFill>
                  <a:srgbClr val="141413"/>
                </a:solidFill>
                <a:latin typeface="Arial"/>
                <a:cs typeface="Arial"/>
              </a:rPr>
              <a:t>3– Independent practice</a:t>
            </a:r>
          </a:p>
          <a:p>
            <a:pPr algn="ctr"/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S solves or asks for help, C questions, </a:t>
            </a:r>
          </a:p>
          <a:p>
            <a:pPr algn="ctr"/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S responds, C assesses</a:t>
            </a:r>
            <a:endParaRPr lang="en-US" sz="3600" dirty="0">
              <a:solidFill>
                <a:srgbClr val="141413"/>
              </a:solidFill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970976" y="2833911"/>
            <a:ext cx="2316991" cy="195082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Supported </a:t>
            </a:r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by the National Science Foundation </a:t>
            </a:r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DUE</a:t>
            </a:r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-0715615</a:t>
            </a:r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247203" y="7890614"/>
            <a:ext cx="12859136" cy="564414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•  Data collected from students included: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   - Pre and post-test scores on the FCI, CLASS, and a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      math diagnostic test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   - Solutions to 13 free-response problems from 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     4 midterms and the final exam.</a:t>
            </a:r>
          </a:p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    - Responses to a survey on the utility of various course 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     components (lecture, discussion, lab, coaches, etc.)</a:t>
            </a:r>
          </a:p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•  Final exam solutions from another section of the same class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with a different instructor and no computer coaches were </a:t>
            </a:r>
          </a:p>
          <a:p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 also collected.</a:t>
            </a:r>
            <a:endParaRPr lang="en-US" sz="3600" dirty="0">
              <a:solidFill>
                <a:srgbClr val="141413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r="31730" b="4542"/>
          <a:stretch/>
        </p:blipFill>
        <p:spPr>
          <a:xfrm>
            <a:off x="590766" y="27974592"/>
            <a:ext cx="12417049" cy="61278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r="45744" b="5698"/>
          <a:stretch/>
        </p:blipFill>
        <p:spPr>
          <a:xfrm>
            <a:off x="590766" y="34487720"/>
            <a:ext cx="9261149" cy="4536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r="54585" b="1988"/>
          <a:stretch/>
        </p:blipFill>
        <p:spPr>
          <a:xfrm>
            <a:off x="29934029" y="26550721"/>
            <a:ext cx="7754358" cy="122707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90766" y="26335812"/>
            <a:ext cx="13032530" cy="1212165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132 survey responses received from students who had completed at least 10 coaches (as verified by log files).</a:t>
            </a:r>
            <a:endParaRPr lang="en-US" sz="3600" dirty="0">
              <a:solidFill>
                <a:srgbClr val="141413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965" y="39573097"/>
            <a:ext cx="10066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Helvetica" pitchFamily="34" charset="0"/>
                <a:cs typeface="Helvetica" pitchFamily="34" charset="0"/>
              </a:rPr>
              <a:t>Conclusion: Students believe the coaches are valuable</a:t>
            </a:r>
            <a:endParaRPr lang="en-US" sz="54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4181" y="38929666"/>
            <a:ext cx="14713784" cy="293926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Out of 219 students, the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average number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of coaches attempted was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28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and completed was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21.9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out of a maximum of 35.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Only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students completed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fewer than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10 coaches. </a:t>
            </a:r>
          </a:p>
          <a:p>
            <a:pPr marL="571500" indent="-571500">
              <a:spcAft>
                <a:spcPts val="600"/>
              </a:spcAft>
              <a:buFont typeface="Arial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Students felt the coaches were the most useful class element for their learning (tied with the lectures).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r="35282" b="3114"/>
          <a:stretch/>
        </p:blipFill>
        <p:spPr>
          <a:xfrm>
            <a:off x="14701874" y="26798512"/>
            <a:ext cx="13348799" cy="11509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70550" y="38923332"/>
            <a:ext cx="1254044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/>
              <a:buChar char="•"/>
            </a:pPr>
            <a:r>
              <a:rPr lang="en-US" sz="3600" b="1" dirty="0">
                <a:latin typeface="Arial"/>
                <a:cs typeface="Arial"/>
              </a:rPr>
              <a:t>Students primarily used the coaches for help if they got stuck.</a:t>
            </a:r>
          </a:p>
          <a:p>
            <a:pPr marL="571500" indent="-571500">
              <a:spcAft>
                <a:spcPts val="600"/>
              </a:spcAft>
              <a:buFont typeface="Arial"/>
              <a:buChar char="•"/>
            </a:pPr>
            <a:r>
              <a:rPr lang="en-US" sz="3600" b="1" dirty="0">
                <a:latin typeface="Arial"/>
                <a:cs typeface="Arial"/>
              </a:rPr>
              <a:t>The step-by-step Type I coach was judged the most useful at the beginning of the course.  All were judged equally useful at the end of the course</a:t>
            </a:r>
            <a:r>
              <a:rPr lang="en-US" sz="3600" b="1" dirty="0" smtClean="0">
                <a:latin typeface="Arial"/>
                <a:cs typeface="Arial"/>
              </a:rPr>
              <a:t>.</a:t>
            </a:r>
            <a:endParaRPr lang="en-US" sz="36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492</Words>
  <Application>Microsoft Macintosh PowerPoint</Application>
  <PresentationFormat>Custom</PresentationFormat>
  <Paragraphs>51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Qing Xu</dc:creator>
  <cp:lastModifiedBy>CEHD</cp:lastModifiedBy>
  <cp:revision>99</cp:revision>
  <cp:lastPrinted>2012-03-14T18:49:04Z</cp:lastPrinted>
  <dcterms:created xsi:type="dcterms:W3CDTF">2012-03-15T15:16:36Z</dcterms:created>
  <dcterms:modified xsi:type="dcterms:W3CDTF">2012-07-24T18:07:28Z</dcterms:modified>
</cp:coreProperties>
</file>